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2"/>
  </p:notesMasterIdLst>
  <p:handoutMasterIdLst>
    <p:handoutMasterId r:id="rId63"/>
  </p:handoutMasterIdLst>
  <p:sldIdLst>
    <p:sldId id="330" r:id="rId2"/>
    <p:sldId id="275" r:id="rId3"/>
    <p:sldId id="287" r:id="rId4"/>
    <p:sldId id="277" r:id="rId5"/>
    <p:sldId id="332" r:id="rId6"/>
    <p:sldId id="288" r:id="rId7"/>
    <p:sldId id="336" r:id="rId8"/>
    <p:sldId id="278" r:id="rId9"/>
    <p:sldId id="365" r:id="rId10"/>
    <p:sldId id="289" r:id="rId11"/>
    <p:sldId id="377"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356" r:id="rId48"/>
    <p:sldId id="372" r:id="rId49"/>
    <p:sldId id="357" r:id="rId50"/>
    <p:sldId id="358" r:id="rId51"/>
    <p:sldId id="359" r:id="rId52"/>
    <p:sldId id="286" r:id="rId53"/>
    <p:sldId id="374" r:id="rId54"/>
    <p:sldId id="373" r:id="rId55"/>
    <p:sldId id="342" r:id="rId56"/>
    <p:sldId id="361" r:id="rId57"/>
    <p:sldId id="301" r:id="rId58"/>
    <p:sldId id="360" r:id="rId59"/>
    <p:sldId id="375" r:id="rId60"/>
    <p:sldId id="331" r:id="rId6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0024" autoAdjust="0"/>
  </p:normalViewPr>
  <p:slideViewPr>
    <p:cSldViewPr snapToGrid="0">
      <p:cViewPr varScale="1">
        <p:scale>
          <a:sx n="101" d="100"/>
          <a:sy n="101" d="100"/>
        </p:scale>
        <p:origin x="1782" y="11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b="0" i="0" dirty="0">
                <a:solidFill>
                  <a:srgbClr val="202122"/>
                </a:solidFill>
                <a:effectLst/>
                <a:latin typeface="Arial" panose="020B0604020202020204" pitchFamily="34" charset="0"/>
              </a:rPr>
              <a:t>GRUB : </a:t>
            </a:r>
            <a:r>
              <a:rPr lang="zh-TW" altLang="en-US" b="0" i="0" dirty="0">
                <a:solidFill>
                  <a:srgbClr val="202122"/>
                </a:solidFill>
                <a:effectLst/>
                <a:latin typeface="Arial" panose="020B0604020202020204" pitchFamily="34" charset="0"/>
              </a:rPr>
              <a:t>它允許使用者可以在電腦內同時擁有多個作業系統，並在電腦啟動時選擇希望執行的作業系統</a:t>
            </a:r>
            <a:endParaRPr lang="en-US" altLang="en-US" dirty="0">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b="0" i="0" dirty="0">
                <a:solidFill>
                  <a:srgbClr val="202122"/>
                </a:solidFill>
                <a:effectLst/>
                <a:latin typeface="Arial" panose="020B0604020202020204" pitchFamily="34" charset="0"/>
              </a:rPr>
              <a:t>1. Core dump : </a:t>
            </a:r>
            <a:r>
              <a:rPr lang="zh-TW" altLang="en-US" b="0" i="0" dirty="0">
                <a:solidFill>
                  <a:srgbClr val="202122"/>
                </a:solidFill>
                <a:effectLst/>
                <a:latin typeface="Arial" panose="020B0604020202020204" pitchFamily="34" charset="0"/>
              </a:rPr>
              <a:t>核心檔案通常在系統收到特定的訊號時由作業系統生成。訊號可以由程式執行過程中的異常觸發，也可以由外部程式傳送。動作的結果一般是生成一個某個行程的記憶體轉儲的檔案，檔案包含了此行程當前的執行堆疊資訊。有時程式並未經過徹底測試，這使得它在執行的時候一不小心就會遭到破壞。這可能會導致核心轉儲（</a:t>
            </a:r>
            <a:r>
              <a:rPr lang="en-US" altLang="zh-TW" b="0" i="0" dirty="0">
                <a:solidFill>
                  <a:srgbClr val="202122"/>
                </a:solidFill>
                <a:effectLst/>
                <a:latin typeface="Arial" panose="020B0604020202020204" pitchFamily="34" charset="0"/>
              </a:rPr>
              <a:t>core dump</a:t>
            </a:r>
            <a:r>
              <a:rPr lang="zh-TW" altLang="en-US" b="0" i="0" dirty="0">
                <a:solidFill>
                  <a:srgbClr val="202122"/>
                </a:solidFill>
                <a:effectLst/>
                <a:latin typeface="Arial" panose="020B0604020202020204" pitchFamily="34" charset="0"/>
              </a:rPr>
              <a:t>）。現在的</a:t>
            </a:r>
            <a:r>
              <a:rPr lang="en-US" altLang="zh-TW" b="0" i="0" dirty="0">
                <a:solidFill>
                  <a:srgbClr val="202122"/>
                </a:solidFill>
                <a:effectLst/>
                <a:latin typeface="Arial" panose="020B0604020202020204" pitchFamily="34" charset="0"/>
              </a:rPr>
              <a:t>UNIX</a:t>
            </a:r>
            <a:r>
              <a:rPr lang="zh-TW" altLang="en-US" b="0" i="0" dirty="0">
                <a:solidFill>
                  <a:srgbClr val="202122"/>
                </a:solidFill>
                <a:effectLst/>
                <a:latin typeface="Arial" panose="020B0604020202020204" pitchFamily="34" charset="0"/>
              </a:rPr>
              <a:t>系統極少會面臨這樣的問題。即使遇到，程式設計師可以通過核心映像除錯程式來找到錯誤原因。</a:t>
            </a:r>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dirty="0"/>
              <a:t>C program invoking </a:t>
            </a:r>
            <a:r>
              <a:rPr lang="en-US" altLang="en-US" dirty="0" err="1"/>
              <a:t>printf</a:t>
            </a:r>
            <a:r>
              <a:rPr lang="en-US" altLang="en-US" dirty="0"/>
              <a:t>()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dirty="0"/>
              <a:t>System programs provide a convenient environment for program development and execution.  They can be divided into:</a:t>
            </a:r>
          </a:p>
          <a:p>
            <a:pPr lvl="1"/>
            <a:r>
              <a:rPr lang="en-US" altLang="en-US" dirty="0"/>
              <a:t>File manipulation </a:t>
            </a:r>
          </a:p>
          <a:p>
            <a:pPr lvl="1"/>
            <a:r>
              <a:rPr lang="en-US" altLang="en-US" dirty="0"/>
              <a:t>Status information sometimes stored in a file</a:t>
            </a:r>
          </a:p>
          <a:p>
            <a:pPr lvl="1"/>
            <a:r>
              <a:rPr lang="en-US" altLang="en-US" dirty="0"/>
              <a:t>Programming language support</a:t>
            </a:r>
          </a:p>
          <a:p>
            <a:pPr lvl="1"/>
            <a:r>
              <a:rPr lang="en-US" altLang="en-US" dirty="0"/>
              <a:t>Program loading and execution</a:t>
            </a:r>
          </a:p>
          <a:p>
            <a:pPr lvl="1"/>
            <a:r>
              <a:rPr lang="en-US" altLang="en-US" dirty="0"/>
              <a:t>Communications</a:t>
            </a:r>
          </a:p>
          <a:p>
            <a:pPr lvl="1"/>
            <a:r>
              <a:rPr lang="en-US" altLang="en-US" dirty="0"/>
              <a:t>Background services</a:t>
            </a:r>
          </a:p>
          <a:p>
            <a:pPr lvl="1"/>
            <a:r>
              <a:rPr lang="en-US" altLang="en-US" dirty="0"/>
              <a:t>Application programs</a:t>
            </a:r>
          </a:p>
          <a:p>
            <a:r>
              <a:rPr lang="en-US" altLang="en-US" dirty="0"/>
              <a:t>Most users</a:t>
            </a:r>
            <a:r>
              <a:rPr lang="ja-JP" altLang="en-US" dirty="0"/>
              <a:t>’</a:t>
            </a:r>
            <a:r>
              <a:rPr lang="en-US" altLang="ja-JP" dirty="0"/>
              <a:t> view of the operating system is defined by system programs, not the actual system calls</a:t>
            </a: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a:t>
            </a:r>
            <a:r>
              <a:rPr lang="en-US" altLang="en-US" dirty="0" err="1"/>
              <a:t>thnn</a:t>
            </a:r>
            <a:r>
              <a:rPr lang="en-US" altLang="en-US" dirty="0"/>
              <a:t>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dirty="0"/>
              <a:t>Operating systems generally designed to run on a class of systems with variety of peripherals</a:t>
            </a:r>
          </a:p>
          <a:p>
            <a:r>
              <a:rPr lang="en-US" altLang="en-US" dirty="0"/>
              <a:t>Commonly, operating system already installed on purchased computer</a:t>
            </a:r>
          </a:p>
          <a:p>
            <a:pPr lvl="1"/>
            <a:r>
              <a:rPr lang="en-US" altLang="en-US" dirty="0"/>
              <a:t>But can build and install some other operating systems</a:t>
            </a:r>
          </a:p>
          <a:p>
            <a:pPr lvl="1"/>
            <a:r>
              <a:rPr lang="en-US" altLang="en-US" dirty="0"/>
              <a:t>If generating an operating system from scratch</a:t>
            </a:r>
          </a:p>
          <a:p>
            <a:pPr lvl="2"/>
            <a:r>
              <a:rPr lang="en-US" altLang="en-US" dirty="0"/>
              <a:t>Write the operating system source code</a:t>
            </a:r>
          </a:p>
          <a:p>
            <a:pPr lvl="2"/>
            <a:r>
              <a:rPr lang="en-US" altLang="en-US" dirty="0"/>
              <a:t>Configure the operating system for the system on which it will run</a:t>
            </a:r>
          </a:p>
          <a:p>
            <a:pPr lvl="2"/>
            <a:r>
              <a:rPr lang="en-US" altLang="en-US" dirty="0"/>
              <a:t>Compile the operating system</a:t>
            </a:r>
          </a:p>
          <a:p>
            <a:pPr lvl="2"/>
            <a:r>
              <a:rPr lang="en-US" altLang="en-US" dirty="0"/>
              <a:t>Install the operating system</a:t>
            </a:r>
          </a:p>
          <a:p>
            <a:pPr lvl="2"/>
            <a:r>
              <a:rPr lang="en-US" altLang="en-US" dirty="0"/>
              <a:t>Boot the computer and its new operating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pic>
        <p:nvPicPr>
          <p:cNvPr id="1026" name="Picture 2">
            <a:extLst>
              <a:ext uri="{FF2B5EF4-FFF2-40B4-BE49-F238E27FC236}">
                <a16:creationId xmlns:a16="http://schemas.microsoft.com/office/drawing/2014/main" id="{8DE680B3-248E-49A8-B1A6-3F7A3D5D4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309" y="2832848"/>
            <a:ext cx="2080551" cy="1588154"/>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26EC338F-22CA-4CDF-A5AC-B14FD1EED630}"/>
              </a:ext>
            </a:extLst>
          </p:cNvPr>
          <p:cNvPicPr>
            <a:picLocks noChangeAspect="1"/>
          </p:cNvPicPr>
          <p:nvPr/>
        </p:nvPicPr>
        <p:blipFill>
          <a:blip r:embed="rId4"/>
          <a:stretch>
            <a:fillRect/>
          </a:stretch>
        </p:blipFill>
        <p:spPr>
          <a:xfrm>
            <a:off x="8548687" y="4684585"/>
            <a:ext cx="1190625" cy="10001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13045</TotalTime>
  <Words>3561</Words>
  <Application>Microsoft Office PowerPoint</Application>
  <PresentationFormat>如螢幕大小 (4:3)</PresentationFormat>
  <Paragraphs>432</Paragraphs>
  <Slides>60</Slides>
  <Notes>52</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60</vt:i4>
      </vt:variant>
    </vt:vector>
  </HeadingPairs>
  <TitlesOfParts>
    <vt:vector size="69" baseType="lpstr">
      <vt:lpstr>Monotype Sorts</vt:lpstr>
      <vt:lpstr>Arial</vt:lpstr>
      <vt:lpstr>Courier New</vt:lpstr>
      <vt:lpstr>Helvetica</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崇安 李</cp:lastModifiedBy>
  <cp:revision>204</cp:revision>
  <cp:lastPrinted>2001-06-14T13:58:17Z</cp:lastPrinted>
  <dcterms:created xsi:type="dcterms:W3CDTF">2011-01-13T23:43:38Z</dcterms:created>
  <dcterms:modified xsi:type="dcterms:W3CDTF">2024-03-31T02:43:34Z</dcterms:modified>
</cp:coreProperties>
</file>